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75" r:id="rId10"/>
    <p:sldId id="276" r:id="rId11"/>
    <p:sldId id="256" r:id="rId12"/>
    <p:sldId id="257" r:id="rId13"/>
    <p:sldId id="266" r:id="rId14"/>
    <p:sldId id="265" r:id="rId15"/>
    <p:sldId id="267" r:id="rId16"/>
    <p:sldId id="268" r:id="rId17"/>
    <p:sldId id="277" r:id="rId18"/>
    <p:sldId id="269" r:id="rId19"/>
    <p:sldId id="270" r:id="rId20"/>
    <p:sldId id="278" r:id="rId21"/>
    <p:sldId id="279" r:id="rId22"/>
    <p:sldId id="272" r:id="rId23"/>
    <p:sldId id="273" r:id="rId24"/>
    <p:sldId id="274" r:id="rId25"/>
  </p:sldIdLst>
  <p:sldSz cx="12192000" cy="6858000"/>
  <p:notesSz cx="6858000" cy="9144000"/>
  <p:embeddedFontLst>
    <p:embeddedFont>
      <p:font typeface="04b03" panose="00000400000000000000" pitchFamily="2" charset="0"/>
      <p:regular r:id="rId26"/>
    </p:embeddedFont>
    <p:embeddedFont>
      <p:font typeface="04b" panose="00000400000000000000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1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7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2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00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0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4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2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EA94-E764-4F27-9FEF-1753512D555B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34A08-A610-4E4B-BCFC-89627E14C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0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04b" panose="00000400000000000000" pitchFamily="2" charset="0"/>
              </a:rPr>
              <a:t>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Joel “@</a:t>
            </a:r>
            <a:r>
              <a:rPr lang="en-GB" sz="2400" dirty="0" err="1">
                <a:latin typeface="04b03" panose="00000400000000000000" pitchFamily="2" charset="0"/>
              </a:rPr>
              <a:t>ZappedCow</a:t>
            </a:r>
            <a:r>
              <a:rPr lang="en-GB" sz="2400" dirty="0">
                <a:latin typeface="04b03" panose="00000400000000000000" pitchFamily="2" charset="0"/>
              </a:rPr>
              <a:t>” Lauener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Level 10 software developer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Do make games but tend to not finish them ;p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    (or forget to pay the web host fees)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Previous work: </a:t>
            </a:r>
            <a:r>
              <a:rPr lang="en-GB" sz="2400" dirty="0" err="1">
                <a:latin typeface="04b03" panose="00000400000000000000" pitchFamily="2" charset="0"/>
              </a:rPr>
              <a:t>Zoop</a:t>
            </a:r>
            <a:r>
              <a:rPr lang="en-GB" sz="2400" dirty="0">
                <a:latin typeface="04b03" panose="00000400000000000000" pitchFamily="2" charset="0"/>
              </a:rPr>
              <a:t>, ...:D, Just Type This, HCK_2_0_0, Memory Battle, </a:t>
            </a:r>
            <a:r>
              <a:rPr lang="en-GB" sz="2400" dirty="0" err="1">
                <a:latin typeface="04b03" panose="00000400000000000000" pitchFamily="2" charset="0"/>
              </a:rPr>
              <a:t>Wellma</a:t>
            </a:r>
            <a:r>
              <a:rPr lang="en-GB" sz="2400" dirty="0">
                <a:latin typeface="04b03" panose="00000400000000000000" pitchFamily="2" charset="0"/>
              </a:rPr>
              <a:t>, </a:t>
            </a:r>
            <a:r>
              <a:rPr lang="en-GB" sz="2400" dirty="0" err="1">
                <a:latin typeface="04b03" panose="00000400000000000000" pitchFamily="2" charset="0"/>
              </a:rPr>
              <a:t>Card&amp;Dragons</a:t>
            </a:r>
            <a:r>
              <a:rPr lang="en-GB" sz="2400" dirty="0">
                <a:latin typeface="04b03" panose="00000400000000000000" pitchFamily="2" charset="0"/>
              </a:rPr>
              <a:t>, </a:t>
            </a:r>
            <a:r>
              <a:rPr lang="en-GB" sz="2400" dirty="0" err="1">
                <a:latin typeface="04b03" panose="00000400000000000000" pitchFamily="2" charset="0"/>
              </a:rPr>
              <a:t>CastleBoy</a:t>
            </a:r>
            <a:r>
              <a:rPr lang="en-GB" sz="2400" dirty="0">
                <a:latin typeface="04b03" panose="00000400000000000000" pitchFamily="2" charset="0"/>
              </a:rPr>
              <a:t> and many (even) smaller games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Working on: </a:t>
            </a:r>
            <a:r>
              <a:rPr lang="en-GB" sz="2400" dirty="0" err="1">
                <a:latin typeface="04b03" panose="00000400000000000000" pitchFamily="2" charset="0"/>
              </a:rPr>
              <a:t>BlokQuest</a:t>
            </a:r>
            <a:r>
              <a:rPr lang="en-GB" sz="2400" dirty="0">
                <a:latin typeface="04b03" panose="00000400000000000000" pitchFamily="2" charset="0"/>
              </a:rPr>
              <a:t> (www.blokquest.ch)</a:t>
            </a:r>
          </a:p>
        </p:txBody>
      </p:sp>
    </p:spTree>
    <p:extLst>
      <p:ext uri="{BB962C8B-B14F-4D97-AF65-F5344CB8AC3E}">
        <p14:creationId xmlns:p14="http://schemas.microsoft.com/office/powerpoint/2010/main" val="324352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04b" panose="00000400000000000000" pitchFamily="2" charset="0"/>
              </a:rPr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312446"/>
            <a:ext cx="1600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8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4801"/>
            <a:ext cx="4876800" cy="24384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416423" y="1805511"/>
            <a:ext cx="9144000" cy="65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04b03" panose="00000400000000000000" pitchFamily="2" charset="0"/>
              </a:rPr>
              <a:t>Chapter II</a:t>
            </a:r>
          </a:p>
        </p:txBody>
      </p:sp>
    </p:spTree>
    <p:extLst>
      <p:ext uri="{BB962C8B-B14F-4D97-AF65-F5344CB8AC3E}">
        <p14:creationId xmlns:p14="http://schemas.microsoft.com/office/powerpoint/2010/main" val="44878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What’s that?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278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CastleBoy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 is a platformer for the 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Arduboy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 inspired by early versions of 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Castlevania</a:t>
            </a: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32848"/>
            <a:ext cx="5029200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0485" y="5847684"/>
            <a:ext cx="6571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https://github.com/jlauener/CastleBoy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054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Who should I blame?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42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Joel “@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ZappedCow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” Lauener: Design, Code, 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Sfx</a:t>
            </a:r>
            <a:endParaRPr lang="en-GB" sz="20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Ian “@Increment” Ford: 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674830"/>
            <a:ext cx="1143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  <a:latin typeface="04b" panose="00000400000000000000" pitchFamily="2" charset="0"/>
              </a:rPr>
              <a:t>Castlevania</a:t>
            </a:r>
            <a:endParaRPr lang="en-GB" dirty="0">
              <a:solidFill>
                <a:schemeClr val="bg1"/>
              </a:solidFill>
              <a:latin typeface="04b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Castlevania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 is an adventure platformer game developed by Konami that is about a vampire hunter fighting Dracula with a whip.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Early versions: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Castlevania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, NES, 1986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Castlevania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: The Adventure, GB, 1989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Castlevania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 II: Belmont’s Revenge, GB, 1991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Super 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Castlevania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 IV, SNES, 1991</a:t>
            </a:r>
          </a:p>
          <a:p>
            <a:pPr>
              <a:buFontTx/>
              <a:buChar char="-"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5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Mechanic: Movement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46" y="3105070"/>
            <a:ext cx="12192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53" y="2487081"/>
            <a:ext cx="1828800" cy="213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52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Player height is 2 tiles (vs 3 tiles in 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Castlevania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Can jump 2 tile high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walk                         jump</a:t>
            </a:r>
          </a:p>
        </p:txBody>
      </p:sp>
    </p:spTree>
    <p:extLst>
      <p:ext uri="{BB962C8B-B14F-4D97-AF65-F5344CB8AC3E}">
        <p14:creationId xmlns:p14="http://schemas.microsoft.com/office/powerpoint/2010/main" val="400203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Mechanic: Attack!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69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Vertical hit zone is in the middle of second tile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2 tiles length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Can attack while jumping to hit higher objects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55566"/>
            <a:ext cx="1828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98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Mechanic: Candle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Spawns a collectible when hit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Gives reason to player to make small detours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Can be put in tricky places as it’s optional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50341"/>
            <a:ext cx="914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3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Mechanic: Ducking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While ducking player is 1 tile high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Player can walk while ducking, but slower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Can attack while ducking to hit objects close to ground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Useful for dodging, taking secret passages and attacking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68" y="4001294"/>
            <a:ext cx="1828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5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Mechanic: Knife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246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Knife can be collected from (tricky) candles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Player can throw knife to perform a ranged attack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Hard to balance!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21" y="3319015"/>
            <a:ext cx="30480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32" y="3319015"/>
            <a:ext cx="3048000" cy="2438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36813" y="5914568"/>
            <a:ext cx="10515600" cy="615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 Good candle placement             Good knife opportunity</a:t>
            </a:r>
          </a:p>
        </p:txBody>
      </p:sp>
    </p:spTree>
    <p:extLst>
      <p:ext uri="{BB962C8B-B14F-4D97-AF65-F5344CB8AC3E}">
        <p14:creationId xmlns:p14="http://schemas.microsoft.com/office/powerpoint/2010/main" val="14917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04b" panose="00000400000000000000" pitchFamily="2" charset="0"/>
              </a:rPr>
              <a:t>The </a:t>
            </a:r>
            <a:r>
              <a:rPr lang="en-GB" dirty="0" err="1">
                <a:latin typeface="04b" panose="00000400000000000000" pitchFamily="2" charset="0"/>
              </a:rPr>
              <a:t>Arduboy</a:t>
            </a:r>
            <a:endParaRPr lang="en-GB" dirty="0">
              <a:latin typeface="04b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423" y="2128240"/>
            <a:ext cx="9144000" cy="657991"/>
          </a:xfrm>
        </p:spPr>
        <p:txBody>
          <a:bodyPr/>
          <a:lstStyle/>
          <a:p>
            <a:r>
              <a:rPr lang="en-GB" dirty="0">
                <a:latin typeface="04b03" panose="00000400000000000000" pitchFamily="2" charset="0"/>
              </a:rPr>
              <a:t>Chapter I</a:t>
            </a:r>
          </a:p>
        </p:txBody>
      </p:sp>
    </p:spTree>
    <p:extLst>
      <p:ext uri="{BB962C8B-B14F-4D97-AF65-F5344CB8AC3E}">
        <p14:creationId xmlns:p14="http://schemas.microsoft.com/office/powerpoint/2010/main" val="1896380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The controls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276312"/>
            <a:ext cx="3009900" cy="152400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Use all buttons of the 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Arduboy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692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Levels and enemies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Linear progression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Lot of interactions with enemies, not much platforming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No enemy/candle respawn (unlike </a:t>
            </a:r>
            <a:r>
              <a:rPr lang="en-GB" sz="2400" dirty="0" err="1">
                <a:solidFill>
                  <a:schemeClr val="bg1"/>
                </a:solidFill>
                <a:latin typeface="04b03" panose="00000400000000000000" pitchFamily="2" charset="0"/>
              </a:rPr>
              <a:t>Castlevania</a:t>
            </a: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Timer for speed running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3 unique stage each with his own style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6 enemies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3 bosses each with different ability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4 active elements (e.g. moving platform)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77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Technical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The biggest issue is storing the maps in the Flash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Total game has: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	- 746x8=5968 tiles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	- 146 entities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Naive approach: 1 byte per tile, 3 bytes per entity: 6.2KB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Better approach: 4 bits per tile, 2 bytes per entity: 3.2KB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Our approach: 2 bits per tile, 2 bytes per entity: 1.7KB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But how to render nice stages with only 4 tiles?</a:t>
            </a:r>
          </a:p>
        </p:txBody>
      </p:sp>
    </p:spTree>
    <p:extLst>
      <p:ext uri="{BB962C8B-B14F-4D97-AF65-F5344CB8AC3E}">
        <p14:creationId xmlns:p14="http://schemas.microsoft.com/office/powerpoint/2010/main" val="1789747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04b" panose="00000400000000000000" pitchFamily="2" charset="0"/>
              </a:rPr>
              <a:t>Stage 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Render column by column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	- Easy to detect solid edges (start/stop)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# Use modulo for chessboard effect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18" y="3663445"/>
            <a:ext cx="8039100" cy="194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216" y="3882033"/>
            <a:ext cx="30659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0	empty</a:t>
            </a:r>
            <a:b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1	prop</a:t>
            </a:r>
            <a:b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2	solid</a:t>
            </a:r>
            <a:b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04b03" panose="00000400000000000000" pitchFamily="2" charset="0"/>
              </a:rPr>
              <a:t>3	solid alt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61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  <a:latin typeface="04b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6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04b03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92984"/>
            <a:ext cx="4876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04b" panose="00000400000000000000" pitchFamily="2" charset="0"/>
              </a:rPr>
              <a:t>What’s that?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624" y="2062293"/>
            <a:ext cx="774550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>
                <a:latin typeface="04b03" panose="00000400000000000000" pitchFamily="2" charset="0"/>
              </a:rPr>
              <a:t>“</a:t>
            </a:r>
            <a:r>
              <a:rPr lang="en-GB" sz="2400" dirty="0" err="1">
                <a:latin typeface="04b03" panose="00000400000000000000" pitchFamily="2" charset="0"/>
              </a:rPr>
              <a:t>Arduboy</a:t>
            </a:r>
            <a:r>
              <a:rPr lang="en-GB" sz="2400" dirty="0">
                <a:latin typeface="04b03" panose="00000400000000000000" pitchFamily="2" charset="0"/>
              </a:rPr>
              <a:t> is a miniature game system the size of a credit card. It comes installed with a classic 8-bit game and can be reprogrammed from a library of open source games available online. </a:t>
            </a:r>
            <a:r>
              <a:rPr lang="en-GB" sz="2400" dirty="0" err="1">
                <a:latin typeface="04b03" panose="00000400000000000000" pitchFamily="2" charset="0"/>
              </a:rPr>
              <a:t>Arduboy</a:t>
            </a:r>
            <a:r>
              <a:rPr lang="en-GB" sz="2400" dirty="0">
                <a:latin typeface="04b03" panose="00000400000000000000" pitchFamily="2" charset="0"/>
              </a:rPr>
              <a:t> is open source so you can learn to code and create your own games.”</a:t>
            </a:r>
          </a:p>
          <a:p>
            <a:pPr marL="0" indent="0" algn="just">
              <a:buNone/>
            </a:pPr>
            <a:endParaRPr lang="en-GB" sz="2400" dirty="0">
              <a:latin typeface="04b03" panose="00000400000000000000" pitchFamily="2" charset="0"/>
            </a:endParaRPr>
          </a:p>
          <a:p>
            <a:pPr marL="0" indent="0" algn="just">
              <a:buNone/>
            </a:pPr>
            <a:endParaRPr lang="en-GB" sz="2400" dirty="0">
              <a:latin typeface="04b03" panose="000004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       http://www.arduboy.com/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2323101"/>
            <a:ext cx="1104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8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04b" panose="00000400000000000000" pitchFamily="2" charset="0"/>
              </a:rPr>
              <a:t>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128x64 1-Bit OLED Matrix Display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6 Buttons (4 directions + 2 actions)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6 Hour Battery, USB connection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Piezo Speaker and RGB LED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Uses an Arduino controller:</a:t>
            </a:r>
          </a:p>
          <a:p>
            <a:pPr marL="457200" lvl="1" indent="0">
              <a:buNone/>
            </a:pPr>
            <a:r>
              <a:rPr lang="en-GB" dirty="0">
                <a:latin typeface="04b03" panose="00000400000000000000" pitchFamily="2" charset="0"/>
              </a:rPr>
              <a:t>- 8-Bit 16Mhz </a:t>
            </a:r>
            <a:r>
              <a:rPr lang="en-GB" dirty="0" err="1">
                <a:latin typeface="04b03" panose="00000400000000000000" pitchFamily="2" charset="0"/>
              </a:rPr>
              <a:t>Atmega</a:t>
            </a:r>
            <a:r>
              <a:rPr lang="en-GB" dirty="0">
                <a:latin typeface="04b03" panose="00000400000000000000" pitchFamily="2" charset="0"/>
              </a:rPr>
              <a:t> 32u4</a:t>
            </a:r>
          </a:p>
          <a:p>
            <a:pPr marL="457200" lvl="1" indent="0">
              <a:buNone/>
            </a:pPr>
            <a:r>
              <a:rPr lang="en-GB" dirty="0">
                <a:latin typeface="04b03" panose="00000400000000000000" pitchFamily="2" charset="0"/>
              </a:rPr>
              <a:t>- 32KB Flash</a:t>
            </a:r>
          </a:p>
          <a:p>
            <a:pPr marL="457200" lvl="1" indent="0">
              <a:buNone/>
            </a:pPr>
            <a:r>
              <a:rPr lang="en-GB" dirty="0">
                <a:latin typeface="04b03" panose="00000400000000000000" pitchFamily="2" charset="0"/>
              </a:rPr>
              <a:t>- 2.5KB RAM</a:t>
            </a:r>
          </a:p>
          <a:p>
            <a:pPr marL="457200" lvl="1" indent="0">
              <a:buNone/>
            </a:pPr>
            <a:r>
              <a:rPr lang="en-GB" dirty="0">
                <a:latin typeface="04b03" panose="00000400000000000000" pitchFamily="2" charset="0"/>
              </a:rPr>
              <a:t>- 1KB EEPROM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71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04b" panose="00000400000000000000" pitchFamily="2" charset="0"/>
              </a:rPr>
              <a:t>The Flash: 32 KB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Used to store program and static data (e.g. sprites, maps, music).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Arduino only give access to 28KB (4KB for system)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Arduino/</a:t>
            </a:r>
            <a:r>
              <a:rPr lang="en-GB" sz="2400" dirty="0" err="1">
                <a:latin typeface="04b03" panose="00000400000000000000" pitchFamily="2" charset="0"/>
              </a:rPr>
              <a:t>Arduboy</a:t>
            </a:r>
            <a:r>
              <a:rPr lang="en-GB" sz="2400" dirty="0">
                <a:latin typeface="04b03" panose="00000400000000000000" pitchFamily="2" charset="0"/>
              </a:rPr>
              <a:t> library uses ~ 9Kb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Community provided libs: Arduboy2, </a:t>
            </a:r>
            <a:r>
              <a:rPr lang="en-GB" sz="2400" dirty="0" err="1">
                <a:latin typeface="04b03" panose="00000400000000000000" pitchFamily="2" charset="0"/>
              </a:rPr>
              <a:t>ARGLib</a:t>
            </a:r>
            <a:endParaRPr lang="en-GB" sz="2400" dirty="0">
              <a:latin typeface="04b03" panose="00000400000000000000" pitchFamily="2" charset="0"/>
            </a:endParaRPr>
          </a:p>
          <a:p>
            <a:pPr marL="457200" lvl="1" indent="0">
              <a:buNone/>
            </a:pPr>
            <a:r>
              <a:rPr lang="en-GB" dirty="0">
                <a:latin typeface="04b03" panose="00000400000000000000" pitchFamily="2" charset="0"/>
              </a:rPr>
              <a:t>- Smaller footprint</a:t>
            </a:r>
          </a:p>
          <a:p>
            <a:pPr lvl="1">
              <a:buFontTx/>
              <a:buChar char="-"/>
            </a:pPr>
            <a:r>
              <a:rPr lang="en-GB" dirty="0">
                <a:latin typeface="04b03" panose="00000400000000000000" pitchFamily="2" charset="0"/>
              </a:rPr>
              <a:t>Sprite support (draw mode, transparency)</a:t>
            </a:r>
          </a:p>
          <a:p>
            <a:pPr lvl="1">
              <a:buFontTx/>
              <a:buChar char="-"/>
            </a:pPr>
            <a:r>
              <a:rPr lang="en-GB" dirty="0" err="1">
                <a:latin typeface="04b03" panose="00000400000000000000" pitchFamily="2" charset="0"/>
              </a:rPr>
              <a:t>Sfx</a:t>
            </a:r>
            <a:r>
              <a:rPr lang="en-GB" dirty="0">
                <a:latin typeface="04b03" panose="00000400000000000000" pitchFamily="2" charset="0"/>
              </a:rPr>
              <a:t>/music support</a:t>
            </a:r>
          </a:p>
          <a:p>
            <a:pPr marL="0" indent="0">
              <a:buNone/>
            </a:pPr>
            <a:endParaRPr lang="en-GB" dirty="0">
              <a:latin typeface="04b03" panose="00000400000000000000" pitchFamily="2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04b03" panose="00000400000000000000" pitchFamily="2" charset="0"/>
              </a:rPr>
              <a:t>&gt; The REAL number: 20 KB &lt;</a:t>
            </a:r>
          </a:p>
        </p:txBody>
      </p:sp>
    </p:spTree>
    <p:extLst>
      <p:ext uri="{BB962C8B-B14F-4D97-AF65-F5344CB8AC3E}">
        <p14:creationId xmlns:p14="http://schemas.microsoft.com/office/powerpoint/2010/main" val="162037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04b" panose="00000400000000000000" pitchFamily="2" charset="0"/>
              </a:rPr>
              <a:t>The RAM: 2.5KB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Used to store dynamic data (e.g. position of an entity, variable in the stack).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Dynamic allocation is a big NO, everything is pre-allocated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System uses 207 bytes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Screen buffer eats 1KB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Safety zone (local variable + boot loader): 700 bytes</a:t>
            </a:r>
          </a:p>
          <a:p>
            <a:pPr marL="0" indent="0">
              <a:buNone/>
            </a:pPr>
            <a:endParaRPr lang="en-GB" sz="2400" dirty="0">
              <a:latin typeface="04b03" panose="00000400000000000000" pitchFamily="2" charset="0"/>
            </a:endParaRPr>
          </a:p>
          <a:p>
            <a:pPr marL="0" indent="0">
              <a:buNone/>
            </a:pPr>
            <a:endParaRPr lang="en-GB" sz="2400" dirty="0">
              <a:latin typeface="04b03" panose="00000400000000000000" pitchFamily="2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04b03" panose="00000400000000000000" pitchFamily="2" charset="0"/>
              </a:rPr>
              <a:t>&gt; The REAL number: 629 bytes &lt;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40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04b" panose="00000400000000000000" pitchFamily="2" charset="0"/>
              </a:rPr>
              <a:t>Great Triangle of hell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5" y="169068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04b" panose="00000400000000000000" pitchFamily="2" charset="0"/>
              </a:rPr>
              <a:t>Why limit yourself?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Because it’s fun!!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It encourages creativity (no white paper block)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Allows to focus on core elements of game design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	- good for prototyping/exploration of mechanics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	- help fighting against feature creep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Even a single person can fully use the system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	- feeling of completeness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	- fair competition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NOSTALGIA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15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04b" panose="00000400000000000000" pitchFamily="2" charset="0"/>
              </a:rPr>
              <a:t>Other ways to do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Homebrew: The </a:t>
            </a:r>
            <a:r>
              <a:rPr lang="en-GB" sz="2400" dirty="0" err="1">
                <a:latin typeface="04b03" panose="00000400000000000000" pitchFamily="2" charset="0"/>
              </a:rPr>
              <a:t>hardcore</a:t>
            </a:r>
            <a:r>
              <a:rPr lang="en-GB" sz="2400" dirty="0">
                <a:latin typeface="04b03" panose="00000400000000000000" pitchFamily="2" charset="0"/>
              </a:rPr>
              <a:t> way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Fantasy consoles: The cosy way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	- Pico-8 (https://www.lexaloffle.com/pico-8.php)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	- PV8 (https://pixelvision8.itch.io/game-creator)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# Game jams!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	- Theme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	- Restriction (e.g. #</a:t>
            </a:r>
            <a:r>
              <a:rPr lang="en-GB" sz="2400" dirty="0" err="1">
                <a:latin typeface="04b03" panose="00000400000000000000" pitchFamily="2" charset="0"/>
              </a:rPr>
              <a:t>lowrezjam</a:t>
            </a:r>
            <a:r>
              <a:rPr lang="en-GB" sz="2400" dirty="0">
                <a:latin typeface="04b03" panose="000004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	- Time limit</a:t>
            </a:r>
          </a:p>
          <a:p>
            <a:pPr marL="0" indent="0">
              <a:buNone/>
            </a:pPr>
            <a:r>
              <a:rPr lang="en-GB" sz="2400" dirty="0">
                <a:latin typeface="04b03" panose="00000400000000000000" pitchFamily="2" charset="0"/>
              </a:rPr>
              <a:t>	- Team size limitation (e.g. </a:t>
            </a:r>
            <a:r>
              <a:rPr lang="en-GB" sz="2400" dirty="0" err="1">
                <a:latin typeface="04b03" panose="00000400000000000000" pitchFamily="2" charset="0"/>
              </a:rPr>
              <a:t>Ludum</a:t>
            </a:r>
            <a:r>
              <a:rPr lang="en-GB" sz="2400" dirty="0">
                <a:latin typeface="04b03" panose="00000400000000000000" pitchFamily="2" charset="0"/>
              </a:rPr>
              <a:t> Dare compo)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25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756</Words>
  <Application>Microsoft Office PowerPoint</Application>
  <PresentationFormat>Widescreen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04b03</vt:lpstr>
      <vt:lpstr>Arial</vt:lpstr>
      <vt:lpstr>04b</vt:lpstr>
      <vt:lpstr>Calibri</vt:lpstr>
      <vt:lpstr>Calibri Light</vt:lpstr>
      <vt:lpstr>Office Theme</vt:lpstr>
      <vt:lpstr>Me</vt:lpstr>
      <vt:lpstr>The Arduboy</vt:lpstr>
      <vt:lpstr>What’s that?</vt:lpstr>
      <vt:lpstr>The numbers</vt:lpstr>
      <vt:lpstr>The Flash: 32 KB</vt:lpstr>
      <vt:lpstr>The RAM: 2.5KB</vt:lpstr>
      <vt:lpstr>Great Triangle of hell</vt:lpstr>
      <vt:lpstr>Why limit yourself?</vt:lpstr>
      <vt:lpstr>Other ways to do it</vt:lpstr>
      <vt:lpstr>Questions?</vt:lpstr>
      <vt:lpstr>PowerPoint Presentation</vt:lpstr>
      <vt:lpstr>What’s that?</vt:lpstr>
      <vt:lpstr>Who should I blame?</vt:lpstr>
      <vt:lpstr>Castlevania</vt:lpstr>
      <vt:lpstr>Mechanic: Movement</vt:lpstr>
      <vt:lpstr>Mechanic: Attack!</vt:lpstr>
      <vt:lpstr>Mechanic: Candle</vt:lpstr>
      <vt:lpstr>Mechanic: Ducking</vt:lpstr>
      <vt:lpstr>Mechanic: Knife</vt:lpstr>
      <vt:lpstr>The controls</vt:lpstr>
      <vt:lpstr>Levels and enemies</vt:lpstr>
      <vt:lpstr>Technical constraints</vt:lpstr>
      <vt:lpstr>Stage rendering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CastleBoy</dc:title>
  <dc:creator>Joel Lauener</dc:creator>
  <cp:lastModifiedBy>Joël Lauener</cp:lastModifiedBy>
  <cp:revision>84</cp:revision>
  <dcterms:created xsi:type="dcterms:W3CDTF">2017-05-15T08:03:02Z</dcterms:created>
  <dcterms:modified xsi:type="dcterms:W3CDTF">2017-05-16T19:26:42Z</dcterms:modified>
</cp:coreProperties>
</file>